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4660"/>
  </p:normalViewPr>
  <p:slideViewPr>
    <p:cSldViewPr snapToGrid="0">
      <p:cViewPr>
        <p:scale>
          <a:sx n="33" d="100"/>
          <a:sy n="33" d="100"/>
        </p:scale>
        <p:origin x="-3108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A84F-85B0-4B69-8280-B5991D7DEBFC}" type="datetimeFigureOut">
              <a:rPr lang="fr-FR" smtClean="0"/>
              <a:pPr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E706-286D-420B-93D9-896BB28FB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iberte1.afrikblog.com/archives/2008/01/18/519974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3568" y="5103674"/>
            <a:ext cx="7667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La banlieue inondée de Dakar : </a:t>
            </a:r>
            <a:endParaRPr lang="fr-FR" sz="3600" dirty="0" smtClean="0"/>
          </a:p>
          <a:p>
            <a:pPr algn="ctr"/>
            <a:r>
              <a:rPr lang="fr-FR" sz="3600" dirty="0" smtClean="0"/>
              <a:t>c</a:t>
            </a:r>
            <a:r>
              <a:rPr lang="fr-FR" sz="3600" dirty="0" smtClean="0"/>
              <a:t>ontraintes naturelles et déséquilibres anthropiques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7" y="400050"/>
            <a:ext cx="7667977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67575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835696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périphérie dakaroise avant l’urbanisation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515719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</a:t>
            </a:r>
            <a:r>
              <a:rPr lang="fr-FR" b="1" i="1" dirty="0" err="1" smtClean="0">
                <a:solidFill>
                  <a:srgbClr val="FF0000"/>
                </a:solidFill>
              </a:rPr>
              <a:t>Niayes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i="1" dirty="0" smtClean="0"/>
              <a:t>des paysages constitués de dunes et de dépressions inter-dunaires humides (traditionnellement utilisées pour l’agriculture).  </a:t>
            </a:r>
            <a:r>
              <a:rPr lang="fr-FR" dirty="0" smtClean="0"/>
              <a:t>La nappe phréatique est très peu profonde et les sols sont inondés en particulier durant la saison des pluies (juillet-octobre)</a:t>
            </a:r>
          </a:p>
        </p:txBody>
      </p:sp>
      <p:sp>
        <p:nvSpPr>
          <p:cNvPr id="20" name="Ellipse 19"/>
          <p:cNvSpPr/>
          <p:nvPr/>
        </p:nvSpPr>
        <p:spPr>
          <a:xfrm rot="2676567">
            <a:off x="4031750" y="3216483"/>
            <a:ext cx="264609" cy="6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 rot="2676567">
            <a:off x="4535806" y="3144475"/>
            <a:ext cx="264609" cy="6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 rot="2676567">
            <a:off x="4967855" y="3144475"/>
            <a:ext cx="264609" cy="620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 rot="2241401">
            <a:off x="4964033" y="3283341"/>
            <a:ext cx="309703" cy="1634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 rot="2241401">
            <a:off x="6404193" y="2131212"/>
            <a:ext cx="309703" cy="16342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2241401">
            <a:off x="6214093" y="3184514"/>
            <a:ext cx="404942" cy="1382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97280" cy="111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3729" y="127614"/>
            <a:ext cx="347987" cy="308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4937760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GE, 1942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67575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14750"/>
          <a:stretch>
            <a:fillRect/>
          </a:stretch>
        </p:blipFill>
        <p:spPr bwMode="auto">
          <a:xfrm>
            <a:off x="1403648" y="836712"/>
            <a:ext cx="67437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19672" y="0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périphérie urbanisée : assèchement des </a:t>
            </a:r>
            <a:r>
              <a:rPr lang="fr-FR" dirty="0" err="1" smtClean="0"/>
              <a:t>Niayes</a:t>
            </a:r>
            <a:r>
              <a:rPr lang="fr-FR" dirty="0" smtClean="0"/>
              <a:t> et croissance incontrôlée de la banlieue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53012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 partir de 1970, </a:t>
            </a:r>
            <a:r>
              <a:rPr lang="fr-FR" b="1" i="1" dirty="0" smtClean="0"/>
              <a:t>cette nappe fut fortement pompée </a:t>
            </a:r>
            <a:r>
              <a:rPr lang="fr-FR" i="1" dirty="0" smtClean="0"/>
              <a:t>pour l’alimentation en eau potable de Dakar. Peu à peu, </a:t>
            </a:r>
            <a:r>
              <a:rPr lang="fr-FR" b="1" i="1" dirty="0" smtClean="0"/>
              <a:t>ces terrains en périphérie de la capitale se sont asséchés </a:t>
            </a:r>
            <a:r>
              <a:rPr lang="fr-FR" i="1" dirty="0" smtClean="0"/>
              <a:t>et ont accueilli une très forte croissance urbaine induite par les déguerpissements des habitants du centre ville et par l’exode rural dû à la sécheresse.</a:t>
            </a:r>
            <a:endParaRPr lang="fr-FR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8738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20149" y="0"/>
            <a:ext cx="347987" cy="308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4937760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GE, 2003. Les zones inondées (points sombres) ne sont pas inexistantes mais restent encore peu apparentes dans le paysage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267575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14750"/>
          <a:stretch>
            <a:fillRect/>
          </a:stretch>
        </p:blipFill>
        <p:spPr bwMode="auto">
          <a:xfrm>
            <a:off x="1403648" y="836712"/>
            <a:ext cx="67437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retour de la nappe phréatique et l’inondation de la banlieue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3685" y="875576"/>
            <a:ext cx="66087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 rot="2241401">
            <a:off x="5118882" y="3209149"/>
            <a:ext cx="309703" cy="1137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2241401">
            <a:off x="6305689" y="3438807"/>
            <a:ext cx="309703" cy="1137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2241401">
            <a:off x="4967234" y="4412480"/>
            <a:ext cx="309703" cy="825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835696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 de zones inondées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 rot="2241401">
            <a:off x="4590559" y="3157145"/>
            <a:ext cx="309703" cy="11373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2241401">
            <a:off x="4557299" y="4231784"/>
            <a:ext cx="195425" cy="829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6386" y="5565339"/>
            <a:ext cx="8647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L’urbanisation de la banlieue a pollué la nappe phréatique qui est devenue impropre à la consommation. </a:t>
            </a:r>
            <a:r>
              <a:rPr lang="fr-FR" b="1" i="1" dirty="0" smtClean="0"/>
              <a:t>Les pompages ont été diminués rehaussant ainsi son niveau </a:t>
            </a:r>
            <a:r>
              <a:rPr lang="fr-FR" i="1" dirty="0" smtClean="0"/>
              <a:t>et provoquant d’importantes inondations à chaque période hivernale</a:t>
            </a:r>
            <a:endParaRPr lang="fr-FR" i="1" dirty="0"/>
          </a:p>
        </p:txBody>
      </p:sp>
      <p:sp>
        <p:nvSpPr>
          <p:cNvPr id="13" name="Ellipse 12"/>
          <p:cNvSpPr/>
          <p:nvPr/>
        </p:nvSpPr>
        <p:spPr>
          <a:xfrm rot="2241401">
            <a:off x="6412856" y="2566264"/>
            <a:ext cx="309703" cy="825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5342709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GE, 2005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071550" y="7345137"/>
            <a:ext cx="2378299" cy="3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2" y="413563"/>
            <a:ext cx="8255726" cy="456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remèdes et leurs limites.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7037" y="5024847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plan « </a:t>
            </a:r>
            <a:r>
              <a:rPr lang="fr-FR" b="1" dirty="0" err="1" smtClean="0"/>
              <a:t>Jaxaay</a:t>
            </a:r>
            <a:r>
              <a:rPr lang="fr-FR" b="1" dirty="0" smtClean="0"/>
              <a:t>* »…</a:t>
            </a:r>
          </a:p>
        </p:txBody>
      </p:sp>
      <p:sp>
        <p:nvSpPr>
          <p:cNvPr id="8" name="Ellipse 7"/>
          <p:cNvSpPr/>
          <p:nvPr/>
        </p:nvSpPr>
        <p:spPr>
          <a:xfrm>
            <a:off x="5199017" y="1149531"/>
            <a:ext cx="836023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141029" y="1876697"/>
            <a:ext cx="1362891" cy="1402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8631014">
            <a:off x="2638698" y="3644538"/>
            <a:ext cx="561702" cy="1959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8631014">
            <a:off x="3692435" y="2425339"/>
            <a:ext cx="561702" cy="1959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8631014">
            <a:off x="2386148" y="2817225"/>
            <a:ext cx="561702" cy="1959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8631014">
            <a:off x="4709398" y="1847493"/>
            <a:ext cx="561702" cy="3626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8631014" flipV="1">
            <a:off x="270524" y="5364515"/>
            <a:ext cx="313770" cy="2090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16200000">
            <a:off x="261262" y="5760722"/>
            <a:ext cx="313509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 rot="18759995">
            <a:off x="3169576" y="3204770"/>
            <a:ext cx="1149532" cy="4328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 rot="18759995">
            <a:off x="5145466" y="4020641"/>
            <a:ext cx="1149532" cy="48285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18759995">
            <a:off x="5451221" y="3161226"/>
            <a:ext cx="1149532" cy="4328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 rot="18759995">
            <a:off x="1499652" y="6375239"/>
            <a:ext cx="540731" cy="33850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79269" y="6008914"/>
            <a:ext cx="377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…et ses limites</a:t>
            </a: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998618" y="6329235"/>
            <a:ext cx="3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 de zones toujours inondées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9269" y="5303520"/>
            <a:ext cx="84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Destruction de logements et construction  de bassins de rétention de plusieurs hectares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6206" y="5669279"/>
            <a:ext cx="84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Relogement : ex de zones nouvellement construites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01246" y="6280919"/>
            <a:ext cx="24427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* : </a:t>
            </a:r>
            <a:r>
              <a:rPr lang="fr-FR" sz="1050" dirty="0" err="1" smtClean="0"/>
              <a:t>Jaxaay</a:t>
            </a:r>
            <a:r>
              <a:rPr lang="fr-FR" sz="1050" dirty="0" smtClean="0"/>
              <a:t> (prononcer </a:t>
            </a:r>
            <a:r>
              <a:rPr lang="fr-FR" sz="1050" i="1" dirty="0" smtClean="0"/>
              <a:t>« Djraraille »), nom d’une localité de banlieue accueillant de nouveaux logements</a:t>
            </a:r>
            <a:endParaRPr lang="fr-F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9715" y="2468879"/>
            <a:ext cx="698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Démontrer les liens de cause à effet à travers un schéma synthétique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744581"/>
            <a:ext cx="123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Condition naturelles  </a:t>
            </a:r>
            <a:endParaRPr lang="fr-FR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88720" y="522513"/>
            <a:ext cx="151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Nature du sol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171305" y="1380309"/>
            <a:ext cx="1389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Régime pluvial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2673532" y="465909"/>
            <a:ext cx="24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Sol imperméable, nappe phréatique pratiquement au niveau du sol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721430" y="1375953"/>
            <a:ext cx="243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Saison pluvieuse de juillet à octobre.</a:t>
            </a:r>
            <a:endParaRPr lang="fr-FR" sz="1600" dirty="0"/>
          </a:p>
        </p:txBody>
      </p:sp>
      <p:sp>
        <p:nvSpPr>
          <p:cNvPr id="8" name="Flèche droite 7"/>
          <p:cNvSpPr/>
          <p:nvPr/>
        </p:nvSpPr>
        <p:spPr>
          <a:xfrm>
            <a:off x="5146766" y="1084216"/>
            <a:ext cx="627017" cy="33963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82788" y="718457"/>
            <a:ext cx="239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</a:t>
            </a:r>
            <a:r>
              <a:rPr lang="fr-FR" sz="1600" b="1" i="1" dirty="0" err="1" smtClean="0"/>
              <a:t>Niayes</a:t>
            </a:r>
            <a:r>
              <a:rPr lang="fr-FR" sz="1600" i="1" dirty="0" smtClean="0"/>
              <a:t> : zones humides pérennes (nappe phréatique) et gorgées d’eau de façon saisonnière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514" y="2259874"/>
            <a:ext cx="833410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Comment une zone inconstructible est-elle devenue apparemment constructible?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725781"/>
            <a:ext cx="1724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</a:t>
            </a:r>
            <a:r>
              <a:rPr lang="fr-FR" sz="1600" b="1" baseline="30000" dirty="0" smtClean="0"/>
              <a:t>ère</a:t>
            </a:r>
            <a:r>
              <a:rPr lang="fr-FR" sz="1600" b="1" dirty="0" smtClean="0"/>
              <a:t> phase d’urbanisation</a:t>
            </a:r>
          </a:p>
          <a:p>
            <a:r>
              <a:rPr lang="fr-FR" sz="1600" dirty="0" smtClean="0"/>
              <a:t>La croissance de Dakar (jusqu’aux années 70)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41863" y="2847704"/>
            <a:ext cx="1815737" cy="60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Besoin en eau pour alimenter la ville</a:t>
            </a:r>
            <a:endParaRPr lang="fr-FR" sz="1600" dirty="0"/>
          </a:p>
        </p:txBody>
      </p:sp>
      <p:sp>
        <p:nvSpPr>
          <p:cNvPr id="15" name="Flèche droite 14"/>
          <p:cNvSpPr/>
          <p:nvPr/>
        </p:nvSpPr>
        <p:spPr>
          <a:xfrm>
            <a:off x="3607523" y="2980510"/>
            <a:ext cx="474621" cy="3309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123508" y="2738847"/>
            <a:ext cx="212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Pompage de la nappe phréatique à proximité immédiate </a:t>
            </a:r>
            <a:endParaRPr lang="fr-FR" sz="1600" dirty="0"/>
          </a:p>
        </p:txBody>
      </p:sp>
      <p:sp>
        <p:nvSpPr>
          <p:cNvPr id="17" name="Flèche droite 16"/>
          <p:cNvSpPr/>
          <p:nvPr/>
        </p:nvSpPr>
        <p:spPr>
          <a:xfrm>
            <a:off x="6270172" y="2943496"/>
            <a:ext cx="474616" cy="3091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66560" y="2747555"/>
            <a:ext cx="193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Assèchement des </a:t>
            </a:r>
            <a:r>
              <a:rPr lang="fr-FR" sz="1600" dirty="0" err="1" smtClean="0"/>
              <a:t>Niayes</a:t>
            </a:r>
            <a:endParaRPr lang="fr-FR" sz="1600" dirty="0"/>
          </a:p>
        </p:txBody>
      </p:sp>
      <p:sp>
        <p:nvSpPr>
          <p:cNvPr id="19" name="Flèche droite 18"/>
          <p:cNvSpPr/>
          <p:nvPr/>
        </p:nvSpPr>
        <p:spPr>
          <a:xfrm rot="5400000">
            <a:off x="6936376" y="3487783"/>
            <a:ext cx="627017" cy="33963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0262" y="3958048"/>
            <a:ext cx="812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« Mirage » de terrains disponibles pour le développement de la banlieue</a:t>
            </a:r>
            <a:endParaRPr lang="fr-FR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4876798"/>
            <a:ext cx="1724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2ème phase d’urbanisation</a:t>
            </a:r>
          </a:p>
          <a:p>
            <a:r>
              <a:rPr lang="fr-FR" sz="1600" dirty="0" smtClean="0"/>
              <a:t>La croissance de la banlieue (à partir des années 80)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19943" y="5090161"/>
            <a:ext cx="181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Urbanisation non planifiée, absence de réseau d’assainissement</a:t>
            </a:r>
            <a:endParaRPr lang="fr-FR" sz="1600" dirty="0"/>
          </a:p>
        </p:txBody>
      </p:sp>
      <p:sp>
        <p:nvSpPr>
          <p:cNvPr id="23" name="Flèche droite 22"/>
          <p:cNvSpPr/>
          <p:nvPr/>
        </p:nvSpPr>
        <p:spPr>
          <a:xfrm>
            <a:off x="3524793" y="5301345"/>
            <a:ext cx="474621" cy="3309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988525" y="5124995"/>
            <a:ext cx="156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Nappe polluée, impropre à la consommation</a:t>
            </a:r>
            <a:endParaRPr lang="fr-FR" sz="1600" dirty="0"/>
          </a:p>
        </p:txBody>
      </p:sp>
      <p:sp>
        <p:nvSpPr>
          <p:cNvPr id="25" name="Flèche droite 24"/>
          <p:cNvSpPr/>
          <p:nvPr/>
        </p:nvSpPr>
        <p:spPr>
          <a:xfrm>
            <a:off x="5584368" y="5296989"/>
            <a:ext cx="474621" cy="3309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39542" y="5199019"/>
            <a:ext cx="274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Arrêt du pompage, relèvement du niveau de la nappe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31224" y="4476206"/>
            <a:ext cx="833410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Comment une zone urbanisée est-elle devenue vulnérable aux inondations?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8160" y="0"/>
            <a:ext cx="833410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périphérie dakaroise : une zone impropre à la construction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5725" y="6519446"/>
            <a:ext cx="8120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Une banlieue marécageuse particulièrement  vulnérable lors des années de forte pluviométrie</a:t>
            </a:r>
            <a:endParaRPr lang="fr-FR" sz="1600" b="1" dirty="0"/>
          </a:p>
        </p:txBody>
      </p:sp>
      <p:sp>
        <p:nvSpPr>
          <p:cNvPr id="30" name="Flèche droite 29"/>
          <p:cNvSpPr/>
          <p:nvPr/>
        </p:nvSpPr>
        <p:spPr>
          <a:xfrm rot="5400000">
            <a:off x="6958148" y="6004562"/>
            <a:ext cx="627017" cy="33963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9715" y="2468879"/>
            <a:ext cx="698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De l’étude de cas à la notion : </a:t>
            </a:r>
          </a:p>
          <a:p>
            <a:pPr algn="ctr"/>
            <a:r>
              <a:rPr lang="fr-FR" sz="3600" dirty="0" smtClean="0"/>
              <a:t>appréhender les enjeux d’un risque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3224" y="274319"/>
            <a:ext cx="15022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Vulnérabilité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122126" y="243841"/>
            <a:ext cx="15022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Aléas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7714" y="648787"/>
            <a:ext cx="28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Zones densément peuplées, redevenues marécageuse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56067" y="683625"/>
            <a:ext cx="293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Pluviométrie exceptionnelle (été 2005, 2009 )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 rot="20345123">
            <a:off x="3104868" y="1643021"/>
            <a:ext cx="636991" cy="122270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636640">
            <a:off x="4834445" y="1627484"/>
            <a:ext cx="606170" cy="120727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479073" y="2904310"/>
            <a:ext cx="15022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Catastrophe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3252651"/>
            <a:ext cx="853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Paralysie de la vie sociale (ex : fermeture d’écoles) et économique(ex : marchés inondés)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821575" y="3944984"/>
            <a:ext cx="309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Intervention : le plan </a:t>
            </a:r>
            <a:r>
              <a:rPr lang="fr-FR" b="1" dirty="0" err="1" smtClean="0">
                <a:solidFill>
                  <a:srgbClr val="FF0000"/>
                </a:solidFill>
              </a:rPr>
              <a:t>Jaxaay</a:t>
            </a:r>
            <a:r>
              <a:rPr lang="fr-FR" b="1" dirty="0" smtClean="0">
                <a:solidFill>
                  <a:srgbClr val="FF0000"/>
                </a:solidFill>
              </a:rPr>
              <a:t> *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4322" y="4280263"/>
            <a:ext cx="834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Construction de bassins de rétention pour drainer les zones inondées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Destruction des logements affectés, relogement des populations sinistrées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399211" y="5050973"/>
            <a:ext cx="41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Des effets limités et contestés </a:t>
            </a:r>
            <a:r>
              <a:rPr lang="fr-FR" sz="1200" b="1" dirty="0" smtClean="0">
                <a:hlinkClick r:id="rId2"/>
              </a:rPr>
              <a:t>(voir lien)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48344" y="5380672"/>
            <a:ext cx="879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Un nombre de logements insuffisant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Polémique sur les attributions de logement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Absence d’équipements dans les zones nouvellement construites =&gt; nouvelles périphéries isolées. 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0297" y="1310638"/>
            <a:ext cx="283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Déficit d’assainissement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541418" y="6596390"/>
            <a:ext cx="5891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* : </a:t>
            </a:r>
            <a:r>
              <a:rPr lang="fr-FR" sz="1050" dirty="0" err="1" smtClean="0"/>
              <a:t>Jaxaay</a:t>
            </a:r>
            <a:r>
              <a:rPr lang="fr-FR" sz="1050" dirty="0" smtClean="0"/>
              <a:t> (prononcer </a:t>
            </a:r>
            <a:r>
              <a:rPr lang="fr-FR" sz="1050" i="1" dirty="0" smtClean="0"/>
              <a:t>« Djraraille »), nom d’une localité de banlieue accueillant de nouveaux logements</a:t>
            </a:r>
            <a:endParaRPr lang="fr-FR" sz="105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69817" y="1815735"/>
            <a:ext cx="283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Population socialement défavorisée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82880" y="3566162"/>
            <a:ext cx="5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Sinistre sanitaire (maladies infectieuses, paludisme)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344090" y="1071156"/>
            <a:ext cx="198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Qu’est-ce qu’un risque?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build="p"/>
      <p:bldP spid="12" grpId="0"/>
      <p:bldP spid="13" grpId="0" build="p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Affichage à l'écran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</dc:creator>
  <cp:lastModifiedBy>Alain</cp:lastModifiedBy>
  <cp:revision>93</cp:revision>
  <dcterms:created xsi:type="dcterms:W3CDTF">2012-06-21T09:11:30Z</dcterms:created>
  <dcterms:modified xsi:type="dcterms:W3CDTF">2012-12-15T11:07:39Z</dcterms:modified>
</cp:coreProperties>
</file>